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3C6BA82-FC91-41F1-8DDA-13B65C3950A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5F037A-8180-4C12-9843-D3CA0A75C7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Baskerville Old Face" pitchFamily="18" charset="0"/>
              </a:rPr>
              <a:t>Community High </a:t>
            </a:r>
            <a:endParaRPr lang="en-US" sz="7200" b="1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200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2899 Fox Hill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Sterling Heights, MI 48310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586.825.2900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FAX 586.698.4304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1"/>
            <a:ext cx="6965245" cy="990600"/>
          </a:xfrm>
        </p:spPr>
        <p:txBody>
          <a:bodyPr/>
          <a:lstStyle/>
          <a:p>
            <a:r>
              <a:rPr lang="en-US" b="1" u="sng" dirty="0" smtClean="0"/>
              <a:t>Other information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467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Hours: 7:58 am – 2:57 pm</a:t>
            </a:r>
          </a:p>
          <a:p>
            <a:r>
              <a:rPr lang="en-US" dirty="0" smtClean="0"/>
              <a:t>Same Lunch Program</a:t>
            </a:r>
          </a:p>
          <a:p>
            <a:r>
              <a:rPr lang="en-US" dirty="0" smtClean="0"/>
              <a:t>Transportation from home school and back </a:t>
            </a:r>
          </a:p>
          <a:p>
            <a:r>
              <a:rPr lang="en-US" dirty="0" smtClean="0"/>
              <a:t>Transportation to/from CPC</a:t>
            </a:r>
          </a:p>
          <a:p>
            <a:r>
              <a:rPr lang="en-US" dirty="0" smtClean="0"/>
              <a:t>Smaller class sizes; most under 23</a:t>
            </a:r>
          </a:p>
          <a:p>
            <a:r>
              <a:rPr lang="en-US" dirty="0" smtClean="0"/>
              <a:t>Approximately 175 students</a:t>
            </a:r>
          </a:p>
          <a:p>
            <a:r>
              <a:rPr lang="en-US" dirty="0" smtClean="0"/>
              <a:t>Participation in ALNET athletics- basketball, volleyball, quiz bowl, softball, Cedar Pointe</a:t>
            </a:r>
          </a:p>
          <a:p>
            <a:r>
              <a:rPr lang="en-US" dirty="0" smtClean="0"/>
              <a:t>High School diploma with commencement ceremony-Must take SAT/M-Step </a:t>
            </a:r>
          </a:p>
          <a:p>
            <a:r>
              <a:rPr lang="en-US" dirty="0" smtClean="0"/>
              <a:t>Days coordinate with traditional high schools</a:t>
            </a:r>
          </a:p>
          <a:p>
            <a:r>
              <a:rPr lang="en-US" dirty="0" smtClean="0"/>
              <a:t>Senior Award Program- Graduation Walk with Holden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65245" cy="1066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Expectations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Live By The Mantra:</a:t>
            </a:r>
          </a:p>
          <a:p>
            <a:pPr lvl="3"/>
            <a:r>
              <a:rPr lang="en-US" sz="2400" dirty="0" smtClean="0"/>
              <a:t>Be Present</a:t>
            </a:r>
          </a:p>
          <a:p>
            <a:pPr lvl="3"/>
            <a:r>
              <a:rPr lang="en-US" sz="2400" dirty="0" smtClean="0"/>
              <a:t>Be Productive</a:t>
            </a:r>
          </a:p>
          <a:p>
            <a:pPr lvl="3"/>
            <a:r>
              <a:rPr lang="en-US" sz="2400" dirty="0" smtClean="0"/>
              <a:t>Be Positive</a:t>
            </a:r>
          </a:p>
          <a:p>
            <a:pPr marL="1051560" lvl="3" indent="0">
              <a:buNone/>
            </a:pPr>
            <a:endParaRPr lang="en-US" sz="2400" dirty="0"/>
          </a:p>
          <a:p>
            <a:r>
              <a:rPr lang="en-US" dirty="0" smtClean="0"/>
              <a:t>Students must pass 4/6 classes and maintain proper attendance to continue each quarter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Dismiss approx. 11-15 students every card marking due to lack of meeting expectations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dismissed, may return if they complete a credit of community service or credit recovery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wcs.k12.mi.us/chs/doors/IMG_33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089"/>
            <a:ext cx="3009946" cy="35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94115"/>
              </p:ext>
            </p:extLst>
          </p:nvPr>
        </p:nvGraphicFramePr>
        <p:xfrm>
          <a:off x="183807" y="3798060"/>
          <a:ext cx="5369377" cy="2450340"/>
        </p:xfrm>
        <a:graphic>
          <a:graphicData uri="http://schemas.openxmlformats.org/drawingml/2006/table">
            <a:tbl>
              <a:tblPr/>
              <a:tblGrid>
                <a:gridCol w="313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42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Calibri"/>
                        </a:rPr>
                        <a:t>1 Quarter and 2</a:t>
                      </a:r>
                      <a:r>
                        <a:rPr lang="en-US" sz="1000" baseline="30000" dirty="0">
                          <a:effectLst/>
                          <a:latin typeface="Arial"/>
                          <a:ea typeface="Calibri"/>
                          <a:cs typeface="Calibri"/>
                        </a:rPr>
                        <a:t>nd</a:t>
                      </a: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Calibri"/>
                        </a:rPr>
                        <a:t> Quarter Work Window Deadlines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Calibri"/>
                        </a:rPr>
                        <a:t>Ms. </a:t>
                      </a:r>
                      <a:r>
                        <a:rPr lang="en-US" sz="1000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Padesky</a:t>
                      </a: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Calibri"/>
                        </a:rPr>
                        <a:t>, Ms. West, Ms. </a:t>
                      </a:r>
                      <a:r>
                        <a:rPr lang="en-US" sz="1000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Haffey</a:t>
                      </a: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Calibri"/>
                        </a:rPr>
                        <a:t>, Ms. Collins, Mr. </a:t>
                      </a:r>
                      <a:r>
                        <a:rPr lang="en-US" sz="1000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Kyewski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Late Work Window #1 Ends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Friday, September 18</a:t>
                      </a:r>
                      <a:r>
                        <a:rPr lang="en-US" sz="1000" baseline="30000">
                          <a:effectLst/>
                          <a:latin typeface="Arial"/>
                          <a:ea typeface="Calibri"/>
                          <a:cs typeface="Calibri"/>
                        </a:rPr>
                        <a:t>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Late Work Window #2 Ends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Calibri"/>
                        </a:rPr>
                        <a:t>Friday, October 2</a:t>
                      </a:r>
                      <a:r>
                        <a:rPr lang="en-US" sz="1000" baseline="30000" dirty="0">
                          <a:effectLst/>
                          <a:latin typeface="Arial"/>
                          <a:ea typeface="Calibri"/>
                          <a:cs typeface="Calibri"/>
                        </a:rPr>
                        <a:t>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Late Work Window #3 Ends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Friday, October 16</a:t>
                      </a:r>
                      <a:r>
                        <a:rPr lang="en-US" sz="1000" baseline="30000">
                          <a:effectLst/>
                          <a:latin typeface="Arial"/>
                          <a:ea typeface="Calibri"/>
                          <a:cs typeface="Calibri"/>
                        </a:rPr>
                        <a:t>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Calibri"/>
                        </a:rPr>
                        <a:t>Late Work Window #4 Ends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***Friday,  October 30</a:t>
                      </a:r>
                      <a:r>
                        <a:rPr lang="en-US" sz="1000" baseline="30000">
                          <a:effectLst/>
                          <a:latin typeface="Arial"/>
                          <a:ea typeface="Calibri"/>
                          <a:cs typeface="Calibri"/>
                        </a:rPr>
                        <a:t>th***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Late Work Window #5 Ends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Friday, November 20</a:t>
                      </a:r>
                      <a:r>
                        <a:rPr lang="en-US" sz="1000" baseline="30000">
                          <a:effectLst/>
                          <a:latin typeface="Arial"/>
                          <a:ea typeface="Calibri"/>
                          <a:cs typeface="Calibri"/>
                        </a:rPr>
                        <a:t>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Late Work Window #6 Ends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Friday, December 11</a:t>
                      </a:r>
                      <a:r>
                        <a:rPr lang="en-US" sz="1000" baseline="30000">
                          <a:effectLst/>
                          <a:latin typeface="Arial"/>
                          <a:ea typeface="Calibri"/>
                          <a:cs typeface="Calibri"/>
                        </a:rPr>
                        <a:t>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Late Work Window #7 Ends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Friday, January 8</a:t>
                      </a:r>
                      <a:r>
                        <a:rPr lang="en-US" sz="1000" baseline="30000">
                          <a:effectLst/>
                          <a:latin typeface="Arial"/>
                          <a:ea typeface="Calibri"/>
                          <a:cs typeface="Calibri"/>
                        </a:rPr>
                        <a:t>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Calibri"/>
                          <a:cs typeface="Calibri"/>
                        </a:rPr>
                        <a:t>Late Work Window #8 Ends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Calibri"/>
                        </a:rPr>
                        <a:t>***Friday, January 15</a:t>
                      </a:r>
                      <a:r>
                        <a:rPr lang="en-US" sz="1000" baseline="30000" dirty="0">
                          <a:effectLst/>
                          <a:latin typeface="Arial"/>
                          <a:ea typeface="Calibri"/>
                          <a:cs typeface="Calibri"/>
                        </a:rPr>
                        <a:t>th***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6717" marR="66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100" name="Picture 4" descr="http://www.wcs.k12.mi.us/chs/3rd%20Hr%20Speed%20Meeting%20Collage%20CHS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65" y="228601"/>
            <a:ext cx="4104535" cy="35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cs.k12.mi.us/chs/IMG_3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84" y="3777035"/>
            <a:ext cx="3438415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wcs.k12.mi.us/chs/doors/FullSizeRen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1"/>
            <a:ext cx="1752600" cy="35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990600"/>
          </a:xfrm>
        </p:spPr>
        <p:txBody>
          <a:bodyPr/>
          <a:lstStyle/>
          <a:p>
            <a:r>
              <a:rPr lang="en-US" b="1" u="sng" dirty="0" smtClean="0"/>
              <a:t>Next Steps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086600" cy="4199069"/>
          </a:xfrm>
        </p:spPr>
        <p:txBody>
          <a:bodyPr>
            <a:normAutofit/>
          </a:bodyPr>
          <a:lstStyle/>
          <a:p>
            <a:r>
              <a:rPr lang="en-US" dirty="0" smtClean="0"/>
              <a:t>Speak with you HOME SCHOOL counselor first</a:t>
            </a:r>
          </a:p>
          <a:p>
            <a:endParaRPr lang="en-US" dirty="0" smtClean="0"/>
          </a:p>
          <a:p>
            <a:r>
              <a:rPr lang="en-US" dirty="0" smtClean="0"/>
              <a:t>Information:</a:t>
            </a:r>
          </a:p>
          <a:p>
            <a:pPr marL="0" indent="0">
              <a:buNone/>
            </a:pPr>
            <a:r>
              <a:rPr lang="en-US" dirty="0" smtClean="0"/>
              <a:t>	Brenda </a:t>
            </a:r>
            <a:r>
              <a:rPr lang="en-US" dirty="0" err="1" smtClean="0"/>
              <a:t>Tourtillott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586-825-2900 ext. 29907</a:t>
            </a:r>
          </a:p>
          <a:p>
            <a:endParaRPr lang="en-US" dirty="0" smtClean="0"/>
          </a:p>
          <a:p>
            <a:r>
              <a:rPr lang="en-US" dirty="0" smtClean="0"/>
              <a:t>Finish strong the next couple weeks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7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Questions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4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WCS Graduation Requirements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209731"/>
              </p:ext>
            </p:extLst>
          </p:nvPr>
        </p:nvGraphicFramePr>
        <p:xfrm>
          <a:off x="914400" y="1981199"/>
          <a:ext cx="7315199" cy="4038600"/>
        </p:xfrm>
        <a:graphic>
          <a:graphicData uri="http://schemas.openxmlformats.org/drawingml/2006/table">
            <a:tbl>
              <a:tblPr/>
              <a:tblGrid>
                <a:gridCol w="111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9th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10th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11th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12th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CREDITS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 1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 2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4TH YEAR*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CHEM/PHYSICS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3RD YEAR*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 &amp; GOVT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WL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 I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 I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 II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 II*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VPA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ELECTIVES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</a:t>
                      </a:r>
                    </a:p>
                  </a:txBody>
                  <a:tcPr marL="8464" marR="8464" marT="8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2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1202485"/>
          </a:xfrm>
        </p:spPr>
        <p:txBody>
          <a:bodyPr>
            <a:normAutofit/>
          </a:bodyPr>
          <a:lstStyle/>
          <a:p>
            <a:r>
              <a:rPr lang="en-US" sz="3900" b="1" u="sng" dirty="0" smtClean="0"/>
              <a:t>How many credits should I have?</a:t>
            </a:r>
            <a:endParaRPr lang="en-US" sz="39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7"/>
            <a:ext cx="7010400" cy="36038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- 6 credits		Mid year: 3 credits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-6 credits		Mid year: 9 credits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-6 credits		Mid year: 15 credits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-6 credits		Mid year: 21 credits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Total opportunity to earn 24 credits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Traditional Credit Recovery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7"/>
            <a:ext cx="7467600" cy="3603812"/>
          </a:xfrm>
        </p:spPr>
        <p:txBody>
          <a:bodyPr/>
          <a:lstStyle/>
          <a:p>
            <a:r>
              <a:rPr lang="en-US" dirty="0" smtClean="0"/>
              <a:t>You may earn 3 credit recovery credits from outside sources.</a:t>
            </a:r>
          </a:p>
          <a:p>
            <a:pPr lvl="1"/>
            <a:r>
              <a:rPr lang="en-US" dirty="0" smtClean="0"/>
              <a:t>American School; </a:t>
            </a:r>
          </a:p>
          <a:p>
            <a:pPr lvl="1"/>
            <a:r>
              <a:rPr lang="en-US" dirty="0" smtClean="0"/>
              <a:t>Keystone; </a:t>
            </a:r>
          </a:p>
          <a:p>
            <a:pPr lvl="1"/>
            <a:r>
              <a:rPr lang="en-US" dirty="0" smtClean="0"/>
              <a:t>WCS Summer School</a:t>
            </a:r>
          </a:p>
          <a:p>
            <a:endParaRPr lang="en-US" dirty="0"/>
          </a:p>
          <a:p>
            <a:r>
              <a:rPr lang="en-US" dirty="0" smtClean="0"/>
              <a:t>Drawback: $$$$$$$$$$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can we do for you?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908126"/>
              </p:ext>
            </p:extLst>
          </p:nvPr>
        </p:nvGraphicFramePr>
        <p:xfrm>
          <a:off x="762000" y="1981200"/>
          <a:ext cx="7543800" cy="3962400"/>
        </p:xfrm>
        <a:graphic>
          <a:graphicData uri="http://schemas.openxmlformats.org/drawingml/2006/table">
            <a:tbl>
              <a:tblPr/>
              <a:tblGrid>
                <a:gridCol w="1140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Smith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QTR 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QTR 2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GRADE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 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 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 I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D-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6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117512"/>
              </p:ext>
            </p:extLst>
          </p:nvPr>
        </p:nvGraphicFramePr>
        <p:xfrm>
          <a:off x="762000" y="1066800"/>
          <a:ext cx="7696200" cy="4724400"/>
        </p:xfrm>
        <a:graphic>
          <a:graphicData uri="http://schemas.openxmlformats.org/drawingml/2006/table">
            <a:tbl>
              <a:tblPr/>
              <a:tblGrid>
                <a:gridCol w="116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6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Smith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QTR 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QTR 2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GRADE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 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 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SPANISH I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D-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65245" cy="1202485"/>
          </a:xfrm>
        </p:spPr>
        <p:txBody>
          <a:bodyPr/>
          <a:lstStyle/>
          <a:p>
            <a:r>
              <a:rPr lang="en-US" b="1" u="sng" dirty="0" smtClean="0"/>
              <a:t>Credit Recovery-Electives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Work Study- </a:t>
            </a:r>
            <a:r>
              <a:rPr lang="en-US" dirty="0" smtClean="0"/>
              <a:t>Students </a:t>
            </a:r>
            <a:r>
              <a:rPr lang="en-US" dirty="0"/>
              <a:t>can earn .50 </a:t>
            </a:r>
            <a:r>
              <a:rPr lang="en-US" dirty="0" smtClean="0"/>
              <a:t>credits</a:t>
            </a:r>
            <a:r>
              <a:rPr lang="en-US" dirty="0"/>
              <a:t> </a:t>
            </a:r>
            <a:r>
              <a:rPr lang="en-US" dirty="0" smtClean="0"/>
              <a:t>per </a:t>
            </a:r>
            <a:r>
              <a:rPr lang="en-US" dirty="0"/>
              <a:t>quarter (2.0 credits per </a:t>
            </a:r>
            <a:r>
              <a:rPr lang="en-US" dirty="0" smtClean="0"/>
              <a:t>year). </a:t>
            </a:r>
            <a:endParaRPr lang="en-US" dirty="0"/>
          </a:p>
          <a:p>
            <a:r>
              <a:rPr lang="en-US" b="1" dirty="0"/>
              <a:t>Community </a:t>
            </a:r>
            <a:r>
              <a:rPr lang="en-US" b="1" dirty="0" smtClean="0"/>
              <a:t>Service- </a:t>
            </a:r>
            <a:r>
              <a:rPr lang="en-US" dirty="0" smtClean="0"/>
              <a:t>(</a:t>
            </a:r>
            <a:r>
              <a:rPr lang="en-US" dirty="0"/>
              <a:t>can be earned over </a:t>
            </a:r>
            <a:r>
              <a:rPr lang="en-US" dirty="0" smtClean="0"/>
              <a:t>summer).Students </a:t>
            </a:r>
            <a:r>
              <a:rPr lang="en-US" dirty="0"/>
              <a:t>can earn .50 </a:t>
            </a:r>
            <a:r>
              <a:rPr lang="en-US" dirty="0" smtClean="0"/>
              <a:t>credits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every 60 hours of community service, with a maximum of 2.0 credits (</a:t>
            </a:r>
            <a:r>
              <a:rPr lang="en-US" dirty="0" smtClean="0"/>
              <a:t>240 hours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b="1" dirty="0"/>
              <a:t>Life Skills </a:t>
            </a:r>
            <a:r>
              <a:rPr lang="en-US" b="1" dirty="0" smtClean="0"/>
              <a:t>Seminar Program- </a:t>
            </a:r>
            <a:r>
              <a:rPr lang="en-US" dirty="0" smtClean="0"/>
              <a:t>Community </a:t>
            </a:r>
            <a:r>
              <a:rPr lang="en-US" dirty="0"/>
              <a:t>High </a:t>
            </a:r>
            <a:r>
              <a:rPr lang="en-US" dirty="0" smtClean="0"/>
              <a:t>School will </a:t>
            </a:r>
            <a:r>
              <a:rPr lang="en-US" dirty="0"/>
              <a:t>offer </a:t>
            </a:r>
            <a:r>
              <a:rPr lang="en-US" dirty="0" smtClean="0"/>
              <a:t>10-15 opportunities </a:t>
            </a:r>
            <a:r>
              <a:rPr lang="en-US" dirty="0"/>
              <a:t>to attend presentations </a:t>
            </a:r>
            <a:r>
              <a:rPr lang="en-US" dirty="0" smtClean="0"/>
              <a:t>and educational seminars focused </a:t>
            </a:r>
            <a:r>
              <a:rPr lang="en-US" dirty="0"/>
              <a:t>on Life Skills and Healthy Living. </a:t>
            </a:r>
            <a:endParaRPr lang="en-US" dirty="0" smtClean="0"/>
          </a:p>
          <a:p>
            <a:r>
              <a:rPr lang="en-US" b="1" dirty="0"/>
              <a:t>Winning Futures Mentoring </a:t>
            </a:r>
            <a:r>
              <a:rPr lang="en-US" b="1" dirty="0" smtClean="0"/>
              <a:t>Program- </a:t>
            </a:r>
            <a:r>
              <a:rPr lang="en-US" dirty="0" smtClean="0"/>
              <a:t>.50 credit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Other CR options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6"/>
            <a:ext cx="7239000" cy="390054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Keystone/American School…</a:t>
            </a:r>
            <a:r>
              <a:rPr lang="en-US" dirty="0" err="1" smtClean="0"/>
              <a:t>etc</a:t>
            </a:r>
            <a:r>
              <a:rPr lang="en-US" dirty="0" smtClean="0"/>
              <a:t>  $$$$$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WCS summer school $$$$$$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Online CR for core classes $$$$$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Macomb Community College Summer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Career Prep Center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6858000" cy="3603812"/>
          </a:xfrm>
        </p:spPr>
        <p:txBody>
          <a:bodyPr/>
          <a:lstStyle/>
          <a:p>
            <a:r>
              <a:rPr lang="en-US" dirty="0" smtClean="0"/>
              <a:t>Many students attend the Career Prep Center during A block for an additional credit each year.</a:t>
            </a:r>
          </a:p>
          <a:p>
            <a:endParaRPr lang="en-US" dirty="0" smtClean="0"/>
          </a:p>
          <a:p>
            <a:r>
              <a:rPr lang="en-US" dirty="0" smtClean="0"/>
              <a:t>Most qualify for 4</a:t>
            </a:r>
            <a:r>
              <a:rPr lang="en-US" baseline="30000" dirty="0" smtClean="0"/>
              <a:t>th</a:t>
            </a:r>
            <a:r>
              <a:rPr lang="en-US" dirty="0" smtClean="0"/>
              <a:t> Math Credit and additional VPA class</a:t>
            </a:r>
          </a:p>
          <a:p>
            <a:endParaRPr lang="en-US" dirty="0" smtClean="0"/>
          </a:p>
          <a:p>
            <a:r>
              <a:rPr lang="en-US" dirty="0" smtClean="0"/>
              <a:t>Schedule looks like:</a:t>
            </a:r>
          </a:p>
          <a:p>
            <a:pPr lvl="1"/>
            <a:r>
              <a:rPr lang="en-US" dirty="0" smtClean="0"/>
              <a:t>Hours 1-2 at CPC, and hours 2-6 Community 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111</TotalTime>
  <Words>606</Words>
  <Application>Microsoft Office PowerPoint</Application>
  <PresentationFormat>On-screen Show (4:3)</PresentationFormat>
  <Paragraphs>276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Baskerville Old Face</vt:lpstr>
      <vt:lpstr>Brush Script MT</vt:lpstr>
      <vt:lpstr>Calibri</vt:lpstr>
      <vt:lpstr>Constantia</vt:lpstr>
      <vt:lpstr>Franklin Gothic Book</vt:lpstr>
      <vt:lpstr>Rage Italic</vt:lpstr>
      <vt:lpstr>Pushpin</vt:lpstr>
      <vt:lpstr>Community High </vt:lpstr>
      <vt:lpstr>WCS Graduation Requirements</vt:lpstr>
      <vt:lpstr>How many credits should I have?</vt:lpstr>
      <vt:lpstr>Traditional Credit Recovery</vt:lpstr>
      <vt:lpstr>What can we do for you?</vt:lpstr>
      <vt:lpstr>PowerPoint Presentation</vt:lpstr>
      <vt:lpstr>Credit Recovery-Electives</vt:lpstr>
      <vt:lpstr>Other CR options</vt:lpstr>
      <vt:lpstr>Career Prep Center</vt:lpstr>
      <vt:lpstr>Other information</vt:lpstr>
      <vt:lpstr>Expectations</vt:lpstr>
      <vt:lpstr>PowerPoint Presentation</vt:lpstr>
      <vt:lpstr>Next Steps</vt:lpstr>
      <vt:lpstr>Questions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High</dc:title>
  <dc:creator>warren</dc:creator>
  <cp:lastModifiedBy>Windows User</cp:lastModifiedBy>
  <cp:revision>17</cp:revision>
  <dcterms:created xsi:type="dcterms:W3CDTF">2016-01-12T00:43:50Z</dcterms:created>
  <dcterms:modified xsi:type="dcterms:W3CDTF">2017-11-16T19:40:49Z</dcterms:modified>
</cp:coreProperties>
</file>